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7"/>
  </p:notesMasterIdLst>
  <p:handoutMasterIdLst>
    <p:handoutMasterId r:id="rId18"/>
  </p:handoutMasterIdLst>
  <p:sldIdLst>
    <p:sldId id="283" r:id="rId2"/>
    <p:sldId id="281" r:id="rId3"/>
    <p:sldId id="282" r:id="rId4"/>
    <p:sldId id="404" r:id="rId5"/>
    <p:sldId id="284" r:id="rId6"/>
    <p:sldId id="405" r:id="rId7"/>
    <p:sldId id="401" r:id="rId8"/>
    <p:sldId id="406" r:id="rId9"/>
    <p:sldId id="285" r:id="rId10"/>
    <p:sldId id="403" r:id="rId11"/>
    <p:sldId id="407" r:id="rId12"/>
    <p:sldId id="402" r:id="rId13"/>
    <p:sldId id="408" r:id="rId14"/>
    <p:sldId id="409" r:id="rId15"/>
    <p:sldId id="410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7"/>
    <a:srgbClr val="001742"/>
    <a:srgbClr val="905191"/>
    <a:srgbClr val="DF524E"/>
    <a:srgbClr val="F3753A"/>
    <a:srgbClr val="0E76BC"/>
    <a:srgbClr val="5EB346"/>
    <a:srgbClr val="0070C0"/>
    <a:srgbClr val="BFD0DF"/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6327" autoAdjust="0"/>
  </p:normalViewPr>
  <p:slideViewPr>
    <p:cSldViewPr>
      <p:cViewPr varScale="1">
        <p:scale>
          <a:sx n="124" d="100"/>
          <a:sy n="124" d="100"/>
        </p:scale>
        <p:origin x="1184" y="168"/>
      </p:cViewPr>
      <p:guideLst>
        <p:guide orient="horz" pos="2160"/>
        <p:guide pos="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1770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436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C604CD14-512E-4ED5-BC62-E538007162F6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436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20639290-6861-4206-AFE3-4D55B234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5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F596556E-D92C-4943-8DC9-CB9A7CAB1341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068ADE0E-12BD-4DC4-8CFC-B74AF52C7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4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33900"/>
            <a:ext cx="77724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5" y="5519650"/>
            <a:ext cx="3267588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3962400"/>
            <a:ext cx="77724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57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12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1219200"/>
            <a:ext cx="77724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8600" y="3448053"/>
            <a:ext cx="43434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724401" y="3448050"/>
            <a:ext cx="4191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37338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4724400" y="758952"/>
            <a:ext cx="40386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4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77724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85800" y="12192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</p:sldLayoutIdLst>
  <p:hf sldNum="0"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8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0DA8-EFCF-534B-8FBB-8E1C4091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r>
              <a:rPr lang="en-US" dirty="0"/>
              <a:t>Electric cookstove adoption in </a:t>
            </a:r>
            <a:r>
              <a:rPr lang="en-US" strike="sngStrike" dirty="0"/>
              <a:t>Kenya</a:t>
            </a:r>
            <a:r>
              <a:rPr lang="en-US" dirty="0"/>
              <a:t> Tanzania</a:t>
            </a:r>
            <a:br>
              <a:rPr lang="en-US" dirty="0"/>
            </a:br>
            <a:br>
              <a:rPr lang="en-US" dirty="0"/>
            </a:br>
            <a:br>
              <a:rPr lang="en-US" b="0" dirty="0"/>
            </a:br>
            <a:r>
              <a:rPr lang="en-US" b="0" dirty="0"/>
              <a:t>Susanna Berkouwer (Penn Wharton)</a:t>
            </a:r>
            <a:br>
              <a:rPr lang="en-US" b="0" dirty="0"/>
            </a:br>
            <a:r>
              <a:rPr lang="en-US" b="0" dirty="0"/>
              <a:t>Joshua Dean (Chicago Booth)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Timeline:</a:t>
            </a:r>
            <a:br>
              <a:rPr lang="en-US" b="0" dirty="0"/>
            </a:br>
            <a:r>
              <a:rPr lang="en-US" b="0" dirty="0"/>
              <a:t>	Pilot in July-August 2024 (N=200)</a:t>
            </a:r>
            <a:br>
              <a:rPr lang="en-US" b="0" dirty="0"/>
            </a:br>
            <a:r>
              <a:rPr lang="en-US" b="0" dirty="0"/>
              <a:t>	Launch in Q1 2025 (N=2000)</a:t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017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457200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Policy goal: reduce usage of a fossil fuel appliance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Subsidize upfront cost of electric appliance 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-&gt; adoption margin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Subsidize electricity prices</a:t>
            </a:r>
          </a:p>
          <a:p>
            <a:pPr lvl="3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-&gt; adoption margin and usage margin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What is the cost in $/tCO2 for each policy lever?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9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4544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we’ll collect: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Electricity expenditures (pre-paid top 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energy expenditures (wood, charcoal, LPG)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Power quality (GridWatch, self-reported)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Self-reported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3720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Planned RCT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price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electricity prices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whether electricity prices are shown before or after adoption decision </a:t>
            </a:r>
          </a:p>
        </p:txBody>
      </p:sp>
    </p:spTree>
    <p:extLst>
      <p:ext uri="{BB962C8B-B14F-4D97-AF65-F5344CB8AC3E}">
        <p14:creationId xmlns:p14="http://schemas.microsoft.com/office/powerpoint/2010/main" val="279555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1C9C-CC51-894E-81ED-BC5B76279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0400" y="2235200"/>
            <a:ext cx="4470401" cy="3352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0E5B6-0EA7-2144-A4D0-1112A04C2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00" y="2239482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0C7B3-9041-8242-B983-A6F20D81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3149" y="2065251"/>
            <a:ext cx="4939607" cy="370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3DE34-ABD6-4547-BA54-291770A6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700" y="2070101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23973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upfront cost of electric appliance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electricity prices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question: what is the $/tCO2 for each subsidy?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objects to estimate: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Demand curve (WTP)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Electricity usage elasticity to electricity cost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WTP elasticity to electricity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Discount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Myopia</a:t>
            </a:r>
          </a:p>
        </p:txBody>
      </p:sp>
    </p:spTree>
    <p:extLst>
      <p:ext uri="{BB962C8B-B14F-4D97-AF65-F5344CB8AC3E}">
        <p14:creationId xmlns:p14="http://schemas.microsoft.com/office/powerpoint/2010/main" val="233994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0B2FA-1AF9-6142-80F0-91670A1C4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6520"/>
            <a:ext cx="3467100" cy="2773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79C2F-170E-4847-A062-0E5DA242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2" y="3179652"/>
            <a:ext cx="5377994" cy="35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1026" name="Picture 2" descr="Ecoa Electric Appliances: Clean Cooking Future">
            <a:extLst>
              <a:ext uri="{FF2B5EF4-FFF2-40B4-BE49-F238E27FC236}">
                <a16:creationId xmlns:a16="http://schemas.microsoft.com/office/drawing/2014/main" id="{194890B3-EA16-5B49-92E2-4D96329D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69" y="2688547"/>
            <a:ext cx="42926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 introduces new electric cookware suite">
            <a:extLst>
              <a:ext uri="{FF2B5EF4-FFF2-40B4-BE49-F238E27FC236}">
                <a16:creationId xmlns:a16="http://schemas.microsoft.com/office/drawing/2014/main" id="{ED5B572A-CBBC-2444-858D-098E118A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94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4453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Possible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572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money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Healthier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CO2 (Kenya’s grid is 50% geothermal, 40% hydro)</a:t>
            </a:r>
          </a:p>
        </p:txBody>
      </p:sp>
    </p:spTree>
    <p:extLst>
      <p:ext uri="{BB962C8B-B14F-4D97-AF65-F5344CB8AC3E}">
        <p14:creationId xmlns:p14="http://schemas.microsoft.com/office/powerpoint/2010/main" val="361273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20130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9218" name="Picture 2" descr="Improving Voltage Quality through Transformer Construction in Accra, Ghana  - Kleinman Center for Energy Policy">
            <a:extLst>
              <a:ext uri="{FF2B5EF4-FFF2-40B4-BE49-F238E27FC236}">
                <a16:creationId xmlns:a16="http://schemas.microsoft.com/office/drawing/2014/main" id="{4E25E267-7755-7C4F-B7B2-75A1F755F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 b="27509"/>
          <a:stretch/>
        </p:blipFill>
        <p:spPr bwMode="auto">
          <a:xfrm>
            <a:off x="692447" y="1371600"/>
            <a:ext cx="775910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6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1D4616-1CF7-6448-B6EC-54BCF71AD91A}"/>
              </a:ext>
            </a:extLst>
          </p:cNvPr>
          <p:cNvSpPr/>
          <p:nvPr/>
        </p:nvSpPr>
        <p:spPr>
          <a:xfrm>
            <a:off x="4903339" y="660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Mwirosti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 </a:t>
            </a:r>
          </a:p>
          <a:p>
            <a:pPr algn="ctr">
              <a:lnSpc>
                <a:spcPct val="114000"/>
              </a:lnSpc>
            </a:pP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Constituency, Kakamega County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961F6-4A52-4547-9FC0-F0A59CA21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4158213"/>
            <a:ext cx="4202245" cy="2318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45D92-63CE-484E-B437-859C9926A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16" y="1125082"/>
            <a:ext cx="4315968" cy="2517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8BB22D-A6F4-A541-B141-5912E724B86A}"/>
              </a:ext>
            </a:extLst>
          </p:cNvPr>
          <p:cNvSpPr/>
          <p:nvPr/>
        </p:nvSpPr>
        <p:spPr>
          <a:xfrm>
            <a:off x="776558" y="742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Tieng’re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Seme Constituency, Kisumu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190F9-AFEF-7B4A-A63C-EBA47F93CD97}"/>
              </a:ext>
            </a:extLst>
          </p:cNvPr>
          <p:cNvSpPr/>
          <p:nvPr/>
        </p:nvSpPr>
        <p:spPr>
          <a:xfrm>
            <a:off x="773245" y="3602896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Esibeye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b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Luanda Constituency, </a:t>
            </a:r>
            <a:r>
              <a:rPr lang="en-US" sz="1400" b="1" dirty="0" err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Vihiga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BCBC7-5E55-494D-8A63-AF8ACC9FB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723" y="4136296"/>
            <a:ext cx="4297513" cy="238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FDC5B5-D4AE-FA41-AED2-303182944391}"/>
              </a:ext>
            </a:extLst>
          </p:cNvPr>
          <p:cNvSpPr/>
          <p:nvPr/>
        </p:nvSpPr>
        <p:spPr>
          <a:xfrm>
            <a:off x="5289836" y="3562061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Mukavakava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Malava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Constituency, Kakamega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EF66F-67EF-8D49-B72E-9577319D4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5082"/>
            <a:ext cx="4238266" cy="2303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31469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D2B18-3675-9F46-9287-8B9BB20D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3074" name="Picture 2" descr="The Best Grills 2024 - Gas and Charcoal BBQ Grills">
            <a:extLst>
              <a:ext uri="{FF2B5EF4-FFF2-40B4-BE49-F238E27FC236}">
                <a16:creationId xmlns:a16="http://schemas.microsoft.com/office/drawing/2014/main" id="{DE4109B5-3984-2A47-A1E3-1546577B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67" y="1371600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33736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knowledge_master1-3_theme</Template>
  <TotalTime>1269</TotalTime>
  <Words>303</Words>
  <Application>Microsoft Macintosh PowerPoint</Application>
  <PresentationFormat>On-screen Show (4:3)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Helvetica</vt:lpstr>
      <vt:lpstr>knowledge_master1-3_theme</vt:lpstr>
      <vt:lpstr>Electric cookstove adoption in Kenya Tanzania   Susanna Berkouwer (Penn Wharton) Joshua Dean (Chicago Booth)    Timeline:  Pilot in July-August 2024 (N=200)  Launch in Q1 2025 (N=2000)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Wharton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tranac</dc:creator>
  <cp:lastModifiedBy>Berkouwer, Susanna B</cp:lastModifiedBy>
  <cp:revision>175</cp:revision>
  <cp:lastPrinted>2022-07-21T07:57:00Z</cp:lastPrinted>
  <dcterms:created xsi:type="dcterms:W3CDTF">2012-04-03T15:29:58Z</dcterms:created>
  <dcterms:modified xsi:type="dcterms:W3CDTF">2024-06-28T17:33:50Z</dcterms:modified>
</cp:coreProperties>
</file>